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8" r:id="rId5"/>
    <p:sldId id="259" r:id="rId6"/>
    <p:sldId id="262" r:id="rId7"/>
    <p:sldId id="388" r:id="rId8"/>
    <p:sldId id="411" r:id="rId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89" roundtripDataSignature="AMtx7mirhlkooZtXA0N/H+4eAfFT66/V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DFF"/>
    <a:srgbClr val="76D6FF"/>
    <a:srgbClr val="FF3300"/>
    <a:srgbClr val="FFF9CD"/>
    <a:srgbClr val="CC6600"/>
    <a:srgbClr val="990033"/>
    <a:srgbClr val="FFFFCC"/>
    <a:srgbClr val="66CCFF"/>
    <a:srgbClr val="FFCC99"/>
    <a:srgbClr val="FF7C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18A392-2C14-4CCA-B891-7089FF064C52}">
  <a:tblStyle styleId="{6118A392-2C14-4CCA-B891-7089FF064C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294ABD7-0706-4DF7-A51E-5C3C2BBA5B6C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E8"/>
          </a:solidFill>
        </a:fill>
      </a:tcStyle>
    </a:wholeTbl>
    <a:band1H>
      <a:tcTxStyle b="off" i="off"/>
      <a:tcStyle>
        <a:tcBdr/>
        <a:fill>
          <a:solidFill>
            <a:srgbClr val="CBCBCD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BCBCD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6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93" Type="http://schemas.openxmlformats.org/officeDocument/2006/relationships/tableStyles" Target="tableStyles.xml"/><Relationship Id="rId3" Type="http://schemas.openxmlformats.org/officeDocument/2006/relationships/customXml" Target="../customXml/item3.xml"/><Relationship Id="rId89" Type="http://customschemas.google.com/relationships/presentationmetadata" Target="meta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92" Type="http://schemas.openxmlformats.org/officeDocument/2006/relationships/theme" Target="theme/theme1.xml"/><Relationship Id="rId2" Type="http://schemas.openxmlformats.org/officeDocument/2006/relationships/customXml" Target="../customXml/item2.xml"/><Relationship Id="rId9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90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BD181-654B-44AD-8056-F88B97772A1A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B30137-2BBD-41AD-968C-C19AC2A74A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198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gif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jp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04861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5" name="Google Shape;34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359787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5" name="Google Shape;34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91234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1 1">
  <p:cSld name="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6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1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9" name="Google Shape;19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" name="Google Shape;20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23881" y="61327"/>
            <a:ext cx="1297277" cy="338123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6"/>
          <p:cNvSpPr txBox="1">
            <a:spLocks noGrp="1"/>
          </p:cNvSpPr>
          <p:nvPr>
            <p:ph type="body" idx="1" hasCustomPrompt="1"/>
          </p:nvPr>
        </p:nvSpPr>
        <p:spPr>
          <a:xfrm>
            <a:off x="457200" y="1281813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_Title Chapter" preserve="1">
  <p:cSld name="1__Title Chapt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67"/>
          <p:cNvSpPr txBox="1">
            <a:spLocks noGrp="1"/>
          </p:cNvSpPr>
          <p:nvPr>
            <p:ph type="title"/>
          </p:nvPr>
        </p:nvSpPr>
        <p:spPr>
          <a:xfrm>
            <a:off x="4114800" y="1371600"/>
            <a:ext cx="47346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95" name="Google Shape;95;p67"/>
          <p:cNvSpPr txBox="1">
            <a:spLocks noGrp="1"/>
          </p:cNvSpPr>
          <p:nvPr>
            <p:ph type="subTitle" idx="1"/>
          </p:nvPr>
        </p:nvSpPr>
        <p:spPr>
          <a:xfrm>
            <a:off x="4114800" y="2743200"/>
            <a:ext cx="45720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pic>
        <p:nvPicPr>
          <p:cNvPr id="96" name="Google Shape;96;p6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22710" y="73264"/>
            <a:ext cx="1298448" cy="338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cture containing person, hospital room, indoor, room&#10;&#10;Description automatically generated">
            <a:extLst>
              <a:ext uri="{FF2B5EF4-FFF2-40B4-BE49-F238E27FC236}">
                <a16:creationId xmlns:a16="http://schemas.microsoft.com/office/drawing/2014/main" id="{DC748CCA-6ED0-9242-920B-39133EB43F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r="28889" b="2222"/>
          <a:stretch/>
        </p:blipFill>
        <p:spPr>
          <a:xfrm>
            <a:off x="0" y="8344"/>
            <a:ext cx="3657600" cy="5135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844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fographic 1">
  <p:cSld name="CUSTOM_2_1_2_1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8"/>
          <p:cNvSpPr/>
          <p:nvPr/>
        </p:nvSpPr>
        <p:spPr>
          <a:xfrm>
            <a:off x="0" y="685800"/>
            <a:ext cx="1828800" cy="18288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68"/>
          <p:cNvSpPr/>
          <p:nvPr/>
        </p:nvSpPr>
        <p:spPr>
          <a:xfrm>
            <a:off x="1828800" y="685800"/>
            <a:ext cx="1828800" cy="18288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68"/>
          <p:cNvSpPr/>
          <p:nvPr/>
        </p:nvSpPr>
        <p:spPr>
          <a:xfrm>
            <a:off x="3657600" y="685800"/>
            <a:ext cx="1828800" cy="18288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68"/>
          <p:cNvSpPr/>
          <p:nvPr/>
        </p:nvSpPr>
        <p:spPr>
          <a:xfrm>
            <a:off x="5486400" y="685800"/>
            <a:ext cx="1828800" cy="18288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68"/>
          <p:cNvSpPr/>
          <p:nvPr/>
        </p:nvSpPr>
        <p:spPr>
          <a:xfrm>
            <a:off x="7315200" y="685800"/>
            <a:ext cx="1828800" cy="18288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68"/>
          <p:cNvSpPr/>
          <p:nvPr/>
        </p:nvSpPr>
        <p:spPr>
          <a:xfrm>
            <a:off x="0" y="2514600"/>
            <a:ext cx="1828800" cy="20574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68"/>
          <p:cNvSpPr/>
          <p:nvPr/>
        </p:nvSpPr>
        <p:spPr>
          <a:xfrm>
            <a:off x="1828800" y="2514600"/>
            <a:ext cx="1828800" cy="20574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68"/>
          <p:cNvSpPr/>
          <p:nvPr/>
        </p:nvSpPr>
        <p:spPr>
          <a:xfrm>
            <a:off x="3657600" y="2514600"/>
            <a:ext cx="1828800" cy="20574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68"/>
          <p:cNvSpPr/>
          <p:nvPr/>
        </p:nvSpPr>
        <p:spPr>
          <a:xfrm>
            <a:off x="5486400" y="2514600"/>
            <a:ext cx="1828800" cy="20574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68"/>
          <p:cNvSpPr/>
          <p:nvPr/>
        </p:nvSpPr>
        <p:spPr>
          <a:xfrm>
            <a:off x="7315200" y="2514600"/>
            <a:ext cx="1828800" cy="2057400"/>
          </a:xfrm>
          <a:prstGeom prst="rect">
            <a:avLst/>
          </a:prstGeom>
          <a:solidFill>
            <a:srgbClr val="395370">
              <a:alpha val="5176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9" name="Google Shape;109;p68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10" name="Google Shape;110;p68"/>
          <p:cNvSpPr/>
          <p:nvPr/>
        </p:nvSpPr>
        <p:spPr>
          <a:xfrm>
            <a:off x="5486400" y="1371600"/>
            <a:ext cx="2743200" cy="2743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6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22710" y="59436"/>
            <a:ext cx="1298448" cy="338328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8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3913094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nfographic 2">
  <p:cSld name="CUSTOM_2_1_2_1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9"/>
          <p:cNvSpPr/>
          <p:nvPr/>
        </p:nvSpPr>
        <p:spPr>
          <a:xfrm>
            <a:off x="4572000" y="2971800"/>
            <a:ext cx="4572000" cy="2286000"/>
          </a:xfrm>
          <a:prstGeom prst="rect">
            <a:avLst/>
          </a:prstGeom>
          <a:solidFill>
            <a:srgbClr val="C8E0A2">
              <a:alpha val="7764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69"/>
          <p:cNvSpPr/>
          <p:nvPr/>
        </p:nvSpPr>
        <p:spPr>
          <a:xfrm>
            <a:off x="4572000" y="685800"/>
            <a:ext cx="2286000" cy="228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9"/>
          <p:cNvSpPr/>
          <p:nvPr/>
        </p:nvSpPr>
        <p:spPr>
          <a:xfrm>
            <a:off x="0" y="685800"/>
            <a:ext cx="2286000" cy="2286000"/>
          </a:xfrm>
          <a:prstGeom prst="rect">
            <a:avLst/>
          </a:prstGeom>
          <a:solidFill>
            <a:srgbClr val="F0F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69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pic>
        <p:nvPicPr>
          <p:cNvPr id="119" name="Google Shape;119;p69"/>
          <p:cNvPicPr preferRelativeResize="0"/>
          <p:nvPr/>
        </p:nvPicPr>
        <p:blipFill rotWithShape="1">
          <a:blip r:embed="rId2">
            <a:alphaModFix/>
          </a:blip>
          <a:srcRect l="16661" r="16667"/>
          <a:stretch/>
        </p:blipFill>
        <p:spPr>
          <a:xfrm>
            <a:off x="2286000" y="2971900"/>
            <a:ext cx="2286000" cy="2285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69"/>
          <p:cNvPicPr preferRelativeResize="0"/>
          <p:nvPr/>
        </p:nvPicPr>
        <p:blipFill rotWithShape="1">
          <a:blip r:embed="rId2">
            <a:alphaModFix/>
          </a:blip>
          <a:srcRect l="16661" r="16667"/>
          <a:stretch/>
        </p:blipFill>
        <p:spPr>
          <a:xfrm>
            <a:off x="6858000" y="685900"/>
            <a:ext cx="2286000" cy="228581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69"/>
          <p:cNvSpPr txBox="1">
            <a:spLocks noGrp="1"/>
          </p:cNvSpPr>
          <p:nvPr>
            <p:ph type="subTitle" idx="1"/>
          </p:nvPr>
        </p:nvSpPr>
        <p:spPr>
          <a:xfrm>
            <a:off x="4572000" y="3200400"/>
            <a:ext cx="22860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122" name="Google Shape;122;p69"/>
          <p:cNvSpPr txBox="1">
            <a:spLocks noGrp="1"/>
          </p:cNvSpPr>
          <p:nvPr>
            <p:ph type="subTitle" idx="2"/>
          </p:nvPr>
        </p:nvSpPr>
        <p:spPr>
          <a:xfrm>
            <a:off x="0" y="3200400"/>
            <a:ext cx="22860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123" name="Google Shape;123;p69"/>
          <p:cNvSpPr txBox="1">
            <a:spLocks noGrp="1"/>
          </p:cNvSpPr>
          <p:nvPr>
            <p:ph type="subTitle" idx="3"/>
          </p:nvPr>
        </p:nvSpPr>
        <p:spPr>
          <a:xfrm>
            <a:off x="4572000" y="1371600"/>
            <a:ext cx="22860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124" name="Google Shape;124;p69"/>
          <p:cNvSpPr txBox="1">
            <a:spLocks noGrp="1"/>
          </p:cNvSpPr>
          <p:nvPr>
            <p:ph type="subTitle" idx="4"/>
          </p:nvPr>
        </p:nvSpPr>
        <p:spPr>
          <a:xfrm>
            <a:off x="0" y="1371600"/>
            <a:ext cx="22860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pic>
        <p:nvPicPr>
          <p:cNvPr id="125" name="Google Shape;125;p6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2710" y="61034"/>
            <a:ext cx="1298448" cy="338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1 1">
  <p:cSld name="1_Layout 1 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1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40" name="Google Shape;14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1" name="Google Shape;141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403160" y="150975"/>
            <a:ext cx="1592089" cy="393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63009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1 1 3">
  <p:cSld name="Layout 1 1 3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1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29" name="Google Shape;12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23881" y="61327"/>
            <a:ext cx="1297276" cy="33812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457200" y="1281813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147777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30026-04D1-2A41-8BC7-A7A65046E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06AC2F-EC05-604F-A81A-ABAC607FD9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66A84-CCD5-DB4E-888B-478F569A7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B2536-7566-A74D-B984-80F7032DDA5F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D45C4-D795-A647-8E17-29F3696A2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E1199-697A-3048-BBF6-914997B23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E4864-8D3A-9446-A48A-F7F4284A8D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315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475A4-A0B8-8845-A1E2-6CE87D2E786E}" type="datetimeFigureOut">
              <a:rPr lang="en-US" smtClean="0"/>
              <a:t>5/28/2021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92DEF9-9BCB-C84C-AF02-9F6CA560E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580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1 1 1">
  <p:cSld name="3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9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1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36" name="Google Shape;36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7" name="Google Shape;37;p5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22710" y="61122"/>
            <a:ext cx="1298448" cy="338328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59"/>
          <p:cNvSpPr txBox="1">
            <a:spLocks noGrp="1"/>
          </p:cNvSpPr>
          <p:nvPr>
            <p:ph type="body" idx="1"/>
          </p:nvPr>
        </p:nvSpPr>
        <p:spPr>
          <a:xfrm>
            <a:off x="457200" y="1281813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1 1 1 1">
  <p:cSld name="5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0"/>
          <p:cNvSpPr/>
          <p:nvPr/>
        </p:nvSpPr>
        <p:spPr>
          <a:xfrm>
            <a:off x="5486400" y="0"/>
            <a:ext cx="3657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60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4572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42" name="Google Shape;42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3" name="Google Shape;43;p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22710" y="61122"/>
            <a:ext cx="1298448" cy="338328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60"/>
          <p:cNvSpPr txBox="1">
            <a:spLocks noGrp="1"/>
          </p:cNvSpPr>
          <p:nvPr>
            <p:ph type="body" idx="1"/>
          </p:nvPr>
        </p:nvSpPr>
        <p:spPr>
          <a:xfrm>
            <a:off x="457200" y="1281813"/>
            <a:ext cx="45720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1 1 1 1 1">
  <p:cSld name="6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61"/>
          <p:cNvPicPr preferRelativeResize="0"/>
          <p:nvPr/>
        </p:nvPicPr>
        <p:blipFill rotWithShape="1">
          <a:blip r:embed="rId2">
            <a:alphaModFix/>
          </a:blip>
          <a:srcRect t="8713" b="18490"/>
          <a:stretch/>
        </p:blipFill>
        <p:spPr>
          <a:xfrm>
            <a:off x="0" y="0"/>
            <a:ext cx="9144003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61"/>
          <p:cNvSpPr/>
          <p:nvPr/>
        </p:nvSpPr>
        <p:spPr>
          <a:xfrm>
            <a:off x="5486400" y="0"/>
            <a:ext cx="3657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61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4572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1" i="0" u="none" strike="noStrike" cap="none">
                <a:solidFill>
                  <a:srgbClr val="FFFFFF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49" name="Google Shape;49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" name="Google Shape;50;p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2710" y="61122"/>
            <a:ext cx="1298448" cy="338328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61"/>
          <p:cNvSpPr txBox="1">
            <a:spLocks noGrp="1"/>
          </p:cNvSpPr>
          <p:nvPr>
            <p:ph type="body" idx="1"/>
          </p:nvPr>
        </p:nvSpPr>
        <p:spPr>
          <a:xfrm>
            <a:off x="457200" y="1281813"/>
            <a:ext cx="45720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2">
  <p:cSld name="7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2"/>
          <p:cNvSpPr/>
          <p:nvPr/>
        </p:nvSpPr>
        <p:spPr>
          <a:xfrm>
            <a:off x="0" y="685800"/>
            <a:ext cx="9144000" cy="4457700"/>
          </a:xfrm>
          <a:prstGeom prst="rect">
            <a:avLst/>
          </a:prstGeom>
          <a:solidFill>
            <a:srgbClr val="395370">
              <a:alpha val="1450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62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55" name="Google Shape;55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6" name="Google Shape;56;p62"/>
          <p:cNvPicPr preferRelativeResize="0"/>
          <p:nvPr/>
        </p:nvPicPr>
        <p:blipFill rotWithShape="1">
          <a:blip r:embed="rId2">
            <a:alphaModFix/>
          </a:blip>
          <a:srcRect l="16661" r="16667"/>
          <a:stretch/>
        </p:blipFill>
        <p:spPr>
          <a:xfrm>
            <a:off x="4572000" y="1371600"/>
            <a:ext cx="3474702" cy="34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2710" y="61122"/>
            <a:ext cx="1298448" cy="338328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62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3913094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3">
  <p:cSld name="8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3"/>
          <p:cNvSpPr/>
          <p:nvPr/>
        </p:nvSpPr>
        <p:spPr>
          <a:xfrm>
            <a:off x="0" y="685800"/>
            <a:ext cx="9144000" cy="4457700"/>
          </a:xfrm>
          <a:prstGeom prst="rect">
            <a:avLst/>
          </a:prstGeom>
          <a:solidFill>
            <a:srgbClr val="F0F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63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62" name="Google Shape;62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3" name="Google Shape;63;p63"/>
          <p:cNvPicPr preferRelativeResize="0"/>
          <p:nvPr/>
        </p:nvPicPr>
        <p:blipFill rotWithShape="1">
          <a:blip r:embed="rId2">
            <a:alphaModFix/>
          </a:blip>
          <a:srcRect l="16661" r="16667"/>
          <a:stretch/>
        </p:blipFill>
        <p:spPr>
          <a:xfrm>
            <a:off x="4572000" y="1371600"/>
            <a:ext cx="3474702" cy="347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6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2710" y="61122"/>
            <a:ext cx="1298448" cy="338328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63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3913094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5">
  <p:cSld name="9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4"/>
          <p:cNvSpPr/>
          <p:nvPr/>
        </p:nvSpPr>
        <p:spPr>
          <a:xfrm>
            <a:off x="0" y="685800"/>
            <a:ext cx="9144000" cy="445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64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69" name="Google Shape;69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0" name="Google Shape;70;p64"/>
          <p:cNvPicPr preferRelativeResize="0"/>
          <p:nvPr/>
        </p:nvPicPr>
        <p:blipFill rotWithShape="1">
          <a:blip r:embed="rId2">
            <a:alphaModFix/>
          </a:blip>
          <a:srcRect l="16661" r="16667"/>
          <a:stretch/>
        </p:blipFill>
        <p:spPr>
          <a:xfrm>
            <a:off x="457200" y="1371600"/>
            <a:ext cx="2286000" cy="2285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64"/>
          <p:cNvPicPr preferRelativeResize="0"/>
          <p:nvPr/>
        </p:nvPicPr>
        <p:blipFill rotWithShape="1">
          <a:blip r:embed="rId2">
            <a:alphaModFix/>
          </a:blip>
          <a:srcRect l="16661" r="16667"/>
          <a:stretch/>
        </p:blipFill>
        <p:spPr>
          <a:xfrm>
            <a:off x="3200400" y="1371600"/>
            <a:ext cx="2286000" cy="2285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64"/>
          <p:cNvPicPr preferRelativeResize="0"/>
          <p:nvPr/>
        </p:nvPicPr>
        <p:blipFill rotWithShape="1">
          <a:blip r:embed="rId2">
            <a:alphaModFix/>
          </a:blip>
          <a:srcRect l="16661" r="16667"/>
          <a:stretch/>
        </p:blipFill>
        <p:spPr>
          <a:xfrm>
            <a:off x="5943600" y="1371600"/>
            <a:ext cx="2286000" cy="228581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64"/>
          <p:cNvSpPr txBox="1">
            <a:spLocks noGrp="1"/>
          </p:cNvSpPr>
          <p:nvPr>
            <p:ph type="subTitle" idx="1"/>
          </p:nvPr>
        </p:nvSpPr>
        <p:spPr>
          <a:xfrm>
            <a:off x="457200" y="3836400"/>
            <a:ext cx="22860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74" name="Google Shape;74;p64"/>
          <p:cNvSpPr txBox="1">
            <a:spLocks noGrp="1"/>
          </p:cNvSpPr>
          <p:nvPr>
            <p:ph type="subTitle" idx="2"/>
          </p:nvPr>
        </p:nvSpPr>
        <p:spPr>
          <a:xfrm>
            <a:off x="3200400" y="3836400"/>
            <a:ext cx="22860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75" name="Google Shape;75;p64"/>
          <p:cNvSpPr txBox="1">
            <a:spLocks noGrp="1"/>
          </p:cNvSpPr>
          <p:nvPr>
            <p:ph type="subTitle" idx="3"/>
          </p:nvPr>
        </p:nvSpPr>
        <p:spPr>
          <a:xfrm>
            <a:off x="5943600" y="3836400"/>
            <a:ext cx="22860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Roboto"/>
                <a:cs typeface="Arial" panose="020B0604020202020204" pitchFamily="34" charset="0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pic>
        <p:nvPicPr>
          <p:cNvPr id="76" name="Google Shape;76;p6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2710" y="61122"/>
            <a:ext cx="1298448" cy="338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4">
  <p:cSld name="CUSTOM_2_1_2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5"/>
          <p:cNvSpPr/>
          <p:nvPr/>
        </p:nvSpPr>
        <p:spPr>
          <a:xfrm>
            <a:off x="0" y="0"/>
            <a:ext cx="3657600" cy="5143500"/>
          </a:xfrm>
          <a:prstGeom prst="rect">
            <a:avLst/>
          </a:prstGeom>
          <a:solidFill>
            <a:srgbClr val="F0F8D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0" name="Google Shape;80;p65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pic>
        <p:nvPicPr>
          <p:cNvPr id="81" name="Google Shape;81;p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22710" y="61122"/>
            <a:ext cx="1298448" cy="33832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65"/>
          <p:cNvSpPr txBox="1">
            <a:spLocks noGrp="1"/>
          </p:cNvSpPr>
          <p:nvPr>
            <p:ph type="body" idx="1"/>
          </p:nvPr>
        </p:nvSpPr>
        <p:spPr>
          <a:xfrm>
            <a:off x="3907306" y="1371600"/>
            <a:ext cx="3913094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ayout 6">
  <p:cSld name="CUSTOM_2_1_2_1_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6"/>
          <p:cNvSpPr/>
          <p:nvPr/>
        </p:nvSpPr>
        <p:spPr>
          <a:xfrm>
            <a:off x="4800600" y="1143150"/>
            <a:ext cx="3200400" cy="3200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6" name="Google Shape;86;p66"/>
          <p:cNvPicPr preferRelativeResize="0"/>
          <p:nvPr/>
        </p:nvPicPr>
        <p:blipFill rotWithShape="1">
          <a:blip r:embed="rId2">
            <a:alphaModFix/>
          </a:blip>
          <a:srcRect l="16661" r="16667"/>
          <a:stretch/>
        </p:blipFill>
        <p:spPr>
          <a:xfrm>
            <a:off x="4572000" y="1371600"/>
            <a:ext cx="3200400" cy="3200124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66"/>
          <p:cNvSpPr txBox="1">
            <a:spLocks noGrp="1"/>
          </p:cNvSpPr>
          <p:nvPr>
            <p:ph type="title"/>
          </p:nvPr>
        </p:nvSpPr>
        <p:spPr>
          <a:xfrm>
            <a:off x="457200" y="399450"/>
            <a:ext cx="7363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accent1"/>
                </a:solidFill>
                <a:latin typeface="Arial" panose="020B0604020202020204" pitchFamily="34" charset="0"/>
                <a:ea typeface="Roboto Black"/>
                <a:cs typeface="Arial" panose="020B0604020202020204" pitchFamily="34" charset="0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pic>
        <p:nvPicPr>
          <p:cNvPr id="88" name="Google Shape;88;p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2710" y="61122"/>
            <a:ext cx="1298448" cy="33832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66"/>
          <p:cNvSpPr txBox="1">
            <a:spLocks noGrp="1"/>
          </p:cNvSpPr>
          <p:nvPr>
            <p:ph type="body" idx="1"/>
          </p:nvPr>
        </p:nvSpPr>
        <p:spPr>
          <a:xfrm>
            <a:off x="457200" y="1371600"/>
            <a:ext cx="3913094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76" r:id="rId8"/>
    <p:sldLayoutId id="2147483677" r:id="rId9"/>
    <p:sldLayoutId id="2147483684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5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">
          <p15:clr>
            <a:srgbClr val="EA4335"/>
          </p15:clr>
        </p15:guide>
        <p15:guide id="2" pos="576">
          <p15:clr>
            <a:srgbClr val="EA4335"/>
          </p15:clr>
        </p15:guide>
        <p15:guide id="3" pos="864">
          <p15:clr>
            <a:srgbClr val="EA4335"/>
          </p15:clr>
        </p15:guide>
        <p15:guide id="4" pos="1152">
          <p15:clr>
            <a:srgbClr val="EA4335"/>
          </p15:clr>
        </p15:guide>
        <p15:guide id="5" pos="1440">
          <p15:clr>
            <a:srgbClr val="EA4335"/>
          </p15:clr>
        </p15:guide>
        <p15:guide id="6" pos="1728">
          <p15:clr>
            <a:srgbClr val="EA4335"/>
          </p15:clr>
        </p15:guide>
        <p15:guide id="7" pos="2016">
          <p15:clr>
            <a:srgbClr val="EA4335"/>
          </p15:clr>
        </p15:guide>
        <p15:guide id="8" pos="2304">
          <p15:clr>
            <a:srgbClr val="EA4335"/>
          </p15:clr>
        </p15:guide>
        <p15:guide id="9" pos="2592">
          <p15:clr>
            <a:srgbClr val="EA4335"/>
          </p15:clr>
        </p15:guide>
        <p15:guide id="10" pos="2880">
          <p15:clr>
            <a:srgbClr val="EA4335"/>
          </p15:clr>
        </p15:guide>
        <p15:guide id="11" pos="3168">
          <p15:clr>
            <a:srgbClr val="EA4335"/>
          </p15:clr>
        </p15:guide>
        <p15:guide id="12" pos="3456">
          <p15:clr>
            <a:srgbClr val="EA4335"/>
          </p15:clr>
        </p15:guide>
        <p15:guide id="13" pos="3744">
          <p15:clr>
            <a:srgbClr val="EA4335"/>
          </p15:clr>
        </p15:guide>
        <p15:guide id="14" pos="4032">
          <p15:clr>
            <a:srgbClr val="EA4335"/>
          </p15:clr>
        </p15:guide>
        <p15:guide id="15" pos="4320">
          <p15:clr>
            <a:srgbClr val="EA4335"/>
          </p15:clr>
        </p15:guide>
        <p15:guide id="16" pos="4608">
          <p15:clr>
            <a:srgbClr val="EA4335"/>
          </p15:clr>
        </p15:guide>
        <p15:guide id="17" pos="4896">
          <p15:clr>
            <a:srgbClr val="EA4335"/>
          </p15:clr>
        </p15:guide>
        <p15:guide id="18" pos="5184">
          <p15:clr>
            <a:srgbClr val="EA4335"/>
          </p15:clr>
        </p15:guide>
        <p15:guide id="19" pos="5472">
          <p15:clr>
            <a:srgbClr val="EA4335"/>
          </p15:clr>
        </p15:guide>
        <p15:guide id="20" pos="5760">
          <p15:clr>
            <a:srgbClr val="EA4335"/>
          </p15:clr>
        </p15:guide>
        <p15:guide id="21" orient="horz" pos="288">
          <p15:clr>
            <a:srgbClr val="EA4335"/>
          </p15:clr>
        </p15:guide>
        <p15:guide id="22" orient="horz" pos="576">
          <p15:clr>
            <a:srgbClr val="EA4335"/>
          </p15:clr>
        </p15:guide>
        <p15:guide id="23" orient="horz" pos="864">
          <p15:clr>
            <a:srgbClr val="EA4335"/>
          </p15:clr>
        </p15:guide>
        <p15:guide id="24" orient="horz" pos="1152">
          <p15:clr>
            <a:srgbClr val="EA4335"/>
          </p15:clr>
        </p15:guide>
        <p15:guide id="25" orient="horz" pos="1440">
          <p15:clr>
            <a:srgbClr val="EA4335"/>
          </p15:clr>
        </p15:guide>
        <p15:guide id="26" orient="horz" pos="1728">
          <p15:clr>
            <a:srgbClr val="EA4335"/>
          </p15:clr>
        </p15:guide>
        <p15:guide id="27" orient="horz" pos="2016">
          <p15:clr>
            <a:srgbClr val="EA4335"/>
          </p15:clr>
        </p15:guide>
        <p15:guide id="28" orient="horz" pos="2304">
          <p15:clr>
            <a:srgbClr val="EA4335"/>
          </p15:clr>
        </p15:guide>
        <p15:guide id="29" orient="horz" pos="2592">
          <p15:clr>
            <a:srgbClr val="EA4335"/>
          </p15:clr>
        </p15:guide>
        <p15:guide id="30" orient="horz" pos="2880">
          <p15:clr>
            <a:srgbClr val="EA4335"/>
          </p15:clr>
        </p15:guide>
        <p15:guide id="31" orient="horz" pos="3168">
          <p15:clr>
            <a:srgbClr val="EA4335"/>
          </p15:clr>
        </p15:guide>
        <p15:guide id="32" orient="horz" pos="432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hyperlink" Target="https://www.cidrap.umn.edu/news-perspective/2021/03/who-sounds-alarm-over-covid-linked-oxygen-crisis" TargetMode="External"/><Relationship Id="rId7" Type="http://schemas.openxmlformats.org/officeDocument/2006/relationships/image" Target="../media/image7.jpeg"/><Relationship Id="rId2" Type="http://schemas.openxmlformats.org/officeDocument/2006/relationships/hyperlink" Target="https://www.economist.com/graphic-detail/2021/03/09/hospitals-are-running-out-of-oxygen-to-treat-covid-19-patients" TargetMode="Externa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hyperlink" Target="https://apnews.com/article/oxygen-crisis-africa-latin-america-eb0d2731a8613c1ae218db7d32a227a6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roject-apollo.org/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5.pn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1.png"/><Relationship Id="rId7" Type="http://schemas.openxmlformats.org/officeDocument/2006/relationships/image" Target="../media/image2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BADA6B-CE03-404D-81D1-D87DD56E476D}"/>
              </a:ext>
            </a:extLst>
          </p:cNvPr>
          <p:cNvSpPr txBox="1"/>
          <p:nvPr/>
        </p:nvSpPr>
        <p:spPr>
          <a:xfrm>
            <a:off x="2286502" y="1119727"/>
            <a:ext cx="558935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sz="1800" b="1" dirty="0"/>
              <a:t>Why</a:t>
            </a:r>
            <a:endParaRPr lang="en-US" sz="1800" dirty="0"/>
          </a:p>
          <a:p>
            <a:pPr marL="557213" lvl="1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O2 needed for ventilators, oxygen therapy</a:t>
            </a:r>
          </a:p>
          <a:p>
            <a:pPr marL="900113" lvl="2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Typical FiO2 0.3 … 0.5, up to 1</a:t>
            </a:r>
          </a:p>
          <a:p>
            <a:pPr marL="557213" lvl="1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Oxygen generation is a big problem in developing countries</a:t>
            </a:r>
          </a:p>
          <a:p>
            <a:pPr marL="900113" lvl="2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No established infrastructure</a:t>
            </a:r>
          </a:p>
          <a:p>
            <a:pPr marL="900113" lvl="2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Oxygen bottles are expensive</a:t>
            </a:r>
          </a:p>
          <a:p>
            <a:pPr marL="557213" lvl="1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People are already looking at alternative (local) ways for producing and delivering oxygen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F501C-D5F9-45A9-8D15-7777256B297C}"/>
              </a:ext>
            </a:extLst>
          </p:cNvPr>
          <p:cNvSpPr txBox="1"/>
          <p:nvPr/>
        </p:nvSpPr>
        <p:spPr>
          <a:xfrm>
            <a:off x="2286502" y="278345"/>
            <a:ext cx="39887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Apollo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1EE6E9-4908-4540-8170-1912B3F51158}"/>
              </a:ext>
            </a:extLst>
          </p:cNvPr>
          <p:cNvSpPr txBox="1"/>
          <p:nvPr/>
        </p:nvSpPr>
        <p:spPr>
          <a:xfrm>
            <a:off x="2286502" y="4279819"/>
            <a:ext cx="5660524" cy="6401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25" dirty="0">
                <a:hlinkClick r:id="rId2"/>
              </a:rPr>
              <a:t>https://www.economist.com/graphic-detail/2021/03/09/hospitals-are-running-out-of-oxygen-to-treat-covid-19-patients</a:t>
            </a:r>
            <a:r>
              <a:rPr lang="en-US" sz="825" dirty="0"/>
              <a:t> </a:t>
            </a:r>
          </a:p>
          <a:p>
            <a:pPr>
              <a:lnSpc>
                <a:spcPct val="150000"/>
              </a:lnSpc>
            </a:pPr>
            <a:r>
              <a:rPr lang="en-US" sz="825" dirty="0">
                <a:hlinkClick r:id="rId3"/>
              </a:rPr>
              <a:t>https://www.cidrap.umn.edu/news-perspective/2021/03/who-sounds-alarm-over-covid-linked-oxygen-crisis</a:t>
            </a:r>
            <a:endParaRPr lang="en-US" sz="825" dirty="0"/>
          </a:p>
          <a:p>
            <a:pPr>
              <a:lnSpc>
                <a:spcPct val="150000"/>
              </a:lnSpc>
            </a:pPr>
            <a:r>
              <a:rPr lang="en-US" sz="825" dirty="0">
                <a:hlinkClick r:id="rId4"/>
              </a:rPr>
              <a:t>https://apnews.com/article/oxygen-crisis-africa-latin-america-eb0d2731a8613c1ae218db7d32a227a6</a:t>
            </a:r>
            <a:endParaRPr lang="en-US" sz="825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E3FA7C-08CF-4485-BF01-0EF31EC2D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48" y="3712275"/>
            <a:ext cx="1740713" cy="11597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087B41B-9058-4EC6-8A5B-A73BA19C3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76" y="2425592"/>
            <a:ext cx="1740713" cy="11870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F8A0ADF5-1D65-4A06-AD08-1CDB20E9A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48" y="1154680"/>
            <a:ext cx="1741440" cy="11597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DB938021-5A52-4747-B585-474F7195506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402"/>
          <a:stretch/>
        </p:blipFill>
        <p:spPr>
          <a:xfrm>
            <a:off x="8357081" y="22264"/>
            <a:ext cx="786919" cy="77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887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60DBAA-0466-41B0-8F59-DF3563504272}"/>
              </a:ext>
            </a:extLst>
          </p:cNvPr>
          <p:cNvSpPr txBox="1"/>
          <p:nvPr/>
        </p:nvSpPr>
        <p:spPr>
          <a:xfrm>
            <a:off x="2132297" y="1240655"/>
            <a:ext cx="583317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ctr"/>
            <a:r>
              <a:rPr lang="en-US" sz="1800" b="1" dirty="0"/>
              <a:t>What is it</a:t>
            </a:r>
            <a:endParaRPr lang="en-US" sz="1800" dirty="0"/>
          </a:p>
          <a:p>
            <a:pPr marL="557213" lvl="1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Goal = enabling people around the world to build the prototype ASAP</a:t>
            </a:r>
          </a:p>
          <a:p>
            <a:pPr marL="557213" lvl="1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Focus = Simplicity and speed of build</a:t>
            </a:r>
          </a:p>
          <a:p>
            <a:pPr marL="900113" lvl="2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Simple, reliable design (zeolite-based PSA system)</a:t>
            </a:r>
          </a:p>
          <a:p>
            <a:pPr marL="900113" lvl="2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Flexible, open source, off-the-shelf materials</a:t>
            </a:r>
          </a:p>
          <a:p>
            <a:pPr marL="900113" lvl="2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Very low cost (aspirational target = $200 for 15 liters/min @ 80%)</a:t>
            </a:r>
          </a:p>
          <a:p>
            <a:pPr marL="557213" lvl="1" indent="-214313" fontAlgn="ctr">
              <a:buFont typeface="Arial" panose="020B0604020202020204" pitchFamily="34" charset="0"/>
              <a:buChar char="•"/>
            </a:pPr>
            <a:r>
              <a:rPr lang="en-US" sz="1800" dirty="0"/>
              <a:t>Final goal = Enable people to iterate and publish their own designs in the community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D17EAD-4267-4AB8-96FF-05444C74A700}"/>
              </a:ext>
            </a:extLst>
          </p:cNvPr>
          <p:cNvSpPr txBox="1"/>
          <p:nvPr/>
        </p:nvSpPr>
        <p:spPr>
          <a:xfrm>
            <a:off x="2132297" y="244150"/>
            <a:ext cx="39887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  <a:latin typeface="+mj-lt"/>
                <a:cs typeface="Arial" panose="020B0604020202020204" pitchFamily="34" charset="0"/>
              </a:rPr>
              <a:t>Project Apollo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FE647CC9-F0C2-4072-BBB7-6E022D69D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167" y="2896596"/>
            <a:ext cx="1537041" cy="20493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F60101E7-F742-458C-827F-E4BBE5FEEA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167" y="1330151"/>
            <a:ext cx="1537041" cy="1480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AE28EDAB-EAD0-4870-B141-C527A851D4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02"/>
          <a:stretch/>
        </p:blipFill>
        <p:spPr>
          <a:xfrm>
            <a:off x="8357081" y="22264"/>
            <a:ext cx="786919" cy="77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001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lide_template_green_smaller.gi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27" r="10127"/>
          <a:stretch>
            <a:fillRect/>
          </a:stretch>
        </p:blipFill>
        <p:spPr>
          <a:xfrm>
            <a:off x="1144191" y="0"/>
            <a:ext cx="6861572" cy="523918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AE62252-A186-4A51-9719-9202F9C665E9}"/>
              </a:ext>
            </a:extLst>
          </p:cNvPr>
          <p:cNvSpPr txBox="1"/>
          <p:nvPr/>
        </p:nvSpPr>
        <p:spPr>
          <a:xfrm>
            <a:off x="2198347" y="205445"/>
            <a:ext cx="39887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  <a:latin typeface="+mn-lt"/>
                <a:cs typeface="Arial" panose="020B0604020202020204" pitchFamily="34" charset="0"/>
              </a:rPr>
              <a:t>Project Apollo v4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A1C6480-F057-4693-B78E-6E729D5B8D60}"/>
              </a:ext>
            </a:extLst>
          </p:cNvPr>
          <p:cNvSpPr txBox="1">
            <a:spLocks/>
          </p:cNvSpPr>
          <p:nvPr/>
        </p:nvSpPr>
        <p:spPr>
          <a:xfrm>
            <a:off x="2358902" y="910007"/>
            <a:ext cx="5822520" cy="4178612"/>
          </a:xfrm>
          <a:prstGeom prst="rect">
            <a:avLst/>
          </a:prstGeom>
        </p:spPr>
        <p:txBody>
          <a:bodyPr vert="horz" lIns="68580" tIns="34290" rIns="68580" bIns="34290" rtlCol="0">
            <a:normAutofit fontScale="6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ctr">
              <a:buNone/>
            </a:pPr>
            <a:r>
              <a:rPr lang="en-US" sz="2400" b="1" dirty="0"/>
              <a:t>Apollo v4</a:t>
            </a:r>
          </a:p>
          <a:p>
            <a:pPr lvl="1" fontAlgn="ctr"/>
            <a:r>
              <a:rPr lang="en-US" sz="2100" dirty="0"/>
              <a:t>Focus = medical device</a:t>
            </a:r>
          </a:p>
          <a:p>
            <a:pPr lvl="2" fontAlgn="ctr"/>
            <a:r>
              <a:rPr lang="en-US" sz="1800" b="1" dirty="0"/>
              <a:t>Safety</a:t>
            </a:r>
            <a:r>
              <a:rPr lang="en-US" sz="1800" dirty="0"/>
              <a:t>: detect all failure scenarios</a:t>
            </a:r>
          </a:p>
          <a:p>
            <a:pPr lvl="2" fontAlgn="ctr"/>
            <a:r>
              <a:rPr lang="en-US" sz="1800" b="1" dirty="0"/>
              <a:t>Ease of use</a:t>
            </a:r>
            <a:r>
              <a:rPr lang="en-US" sz="1800" dirty="0"/>
              <a:t>: User experience and maintainability. Clear, actionable error messages</a:t>
            </a:r>
          </a:p>
          <a:p>
            <a:pPr lvl="2" fontAlgn="ctr"/>
            <a:r>
              <a:rPr lang="en-US" sz="1800" dirty="0"/>
              <a:t>Self-regulating: Patient sensor/data feedback loop</a:t>
            </a:r>
          </a:p>
          <a:p>
            <a:pPr lvl="1" fontAlgn="ctr"/>
            <a:r>
              <a:rPr lang="en-US" sz="2100" dirty="0"/>
              <a:t>Control box</a:t>
            </a:r>
          </a:p>
          <a:p>
            <a:pPr lvl="2" fontAlgn="ctr"/>
            <a:r>
              <a:rPr lang="en-US" sz="1800" dirty="0"/>
              <a:t>Touch screen for diagnostic messages, medical-grade buzzer </a:t>
            </a:r>
          </a:p>
          <a:p>
            <a:pPr lvl="2" fontAlgn="ctr"/>
            <a:r>
              <a:rPr lang="en-US" sz="1800" dirty="0"/>
              <a:t>Open source, modular PCB design. Works with a variety of sensors</a:t>
            </a:r>
          </a:p>
          <a:p>
            <a:pPr lvl="2" fontAlgn="ctr"/>
            <a:r>
              <a:rPr lang="en-US" sz="1800" b="1" dirty="0"/>
              <a:t>Self-tuning:</a:t>
            </a:r>
            <a:r>
              <a:rPr lang="en-US" sz="1800" dirty="0"/>
              <a:t> valve timing, auto-adjusts to changes in compressed air input pressure, machine learning</a:t>
            </a:r>
          </a:p>
          <a:p>
            <a:pPr lvl="2" fontAlgn="ctr"/>
            <a:r>
              <a:rPr lang="en-US" sz="1800" dirty="0"/>
              <a:t>Integration with SpO2 oximeter Bluetooth sensor</a:t>
            </a:r>
          </a:p>
          <a:p>
            <a:pPr lvl="2" fontAlgn="ctr"/>
            <a:r>
              <a:rPr lang="en-US" sz="1800" dirty="0"/>
              <a:t>Cloud data integration for patient monitoring </a:t>
            </a:r>
          </a:p>
          <a:p>
            <a:pPr lvl="1" fontAlgn="ctr"/>
            <a:r>
              <a:rPr lang="en-US" sz="2100" dirty="0"/>
              <a:t>Self-contained enclosure</a:t>
            </a:r>
          </a:p>
          <a:p>
            <a:pPr lvl="2" fontAlgn="ctr"/>
            <a:r>
              <a:rPr lang="en-US" sz="1800" dirty="0"/>
              <a:t>Built-in compressor</a:t>
            </a:r>
          </a:p>
          <a:p>
            <a:pPr lvl="2" fontAlgn="ctr"/>
            <a:r>
              <a:rPr lang="en-US" sz="1800" dirty="0"/>
              <a:t>Multi-stage moisture removal</a:t>
            </a:r>
          </a:p>
          <a:p>
            <a:pPr lvl="2" fontAlgn="ctr"/>
            <a:r>
              <a:rPr lang="en-US" sz="1800" dirty="0"/>
              <a:t>Full focus on thermals, airflow, noise reduction</a:t>
            </a:r>
          </a:p>
          <a:p>
            <a:pPr marL="0" indent="0" fontAlgn="ctr">
              <a:buNone/>
            </a:pPr>
            <a:r>
              <a:rPr lang="en-US" sz="2400" b="1" dirty="0"/>
              <a:t>Collaborations</a:t>
            </a:r>
            <a:endParaRPr lang="en-US" sz="2400" dirty="0"/>
          </a:p>
          <a:p>
            <a:pPr lvl="1" fontAlgn="ctr"/>
            <a:r>
              <a:rPr lang="en-US" sz="2100" dirty="0"/>
              <a:t>Funding: Quick2space.org</a:t>
            </a:r>
          </a:p>
          <a:p>
            <a:pPr lvl="1" fontAlgn="ctr"/>
            <a:r>
              <a:rPr lang="en-US" sz="2100" dirty="0"/>
              <a:t>Volunteers: Helpful Engineering, Microsoft Garage, Public Invention</a:t>
            </a:r>
          </a:p>
          <a:p>
            <a:pPr marL="0" indent="0">
              <a:buNone/>
            </a:pPr>
            <a:r>
              <a:rPr lang="en-US" sz="2400" b="1" dirty="0"/>
              <a:t>Documentation, code</a:t>
            </a:r>
            <a:r>
              <a:rPr lang="en-US" sz="2400" dirty="0"/>
              <a:t> </a:t>
            </a:r>
          </a:p>
          <a:p>
            <a:pPr marL="342900" lvl="1" indent="0">
              <a:buNone/>
            </a:pPr>
            <a:r>
              <a:rPr lang="en-US" sz="21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http://project-apollo.org</a:t>
            </a:r>
            <a:r>
              <a:rPr lang="en-US" sz="2100" dirty="0">
                <a:solidFill>
                  <a:srgbClr val="0070C0"/>
                </a:solidFill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C8BED5-ED50-418C-98D8-721FA903F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00" y="255506"/>
            <a:ext cx="1551485" cy="20725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B33A77BB-578F-4B03-B0B5-5D0F07D89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901" y="2472132"/>
            <a:ext cx="1542467" cy="1156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5B530D3-6877-4004-AC50-04484A6588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901" y="3773067"/>
            <a:ext cx="1511523" cy="11568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33B23D5-D9B2-4D26-93CA-BBA0B753192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402"/>
          <a:stretch/>
        </p:blipFill>
        <p:spPr>
          <a:xfrm>
            <a:off x="8357081" y="22264"/>
            <a:ext cx="786919" cy="77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59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9"/>
          <p:cNvSpPr txBox="1">
            <a:spLocks noGrp="1"/>
          </p:cNvSpPr>
          <p:nvPr>
            <p:ph type="title"/>
          </p:nvPr>
        </p:nvSpPr>
        <p:spPr>
          <a:xfrm>
            <a:off x="356719" y="248730"/>
            <a:ext cx="785552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+mn-lt"/>
              </a:rPr>
              <a:t>Project Apollo – conclusions</a:t>
            </a:r>
          </a:p>
        </p:txBody>
      </p:sp>
      <p:graphicFrame>
        <p:nvGraphicFramePr>
          <p:cNvPr id="2" name="Google Shape;236;p7">
            <a:extLst>
              <a:ext uri="{FF2B5EF4-FFF2-40B4-BE49-F238E27FC236}">
                <a16:creationId xmlns:a16="http://schemas.microsoft.com/office/drawing/2014/main" id="{08BF7282-E4DE-4595-A61C-D4F4D7AD3F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0227162"/>
              </p:ext>
            </p:extLst>
          </p:nvPr>
        </p:nvGraphicFramePr>
        <p:xfrm>
          <a:off x="457200" y="955469"/>
          <a:ext cx="4955781" cy="4114740"/>
        </p:xfrm>
        <a:graphic>
          <a:graphicData uri="http://schemas.openxmlformats.org/drawingml/2006/table">
            <a:tbl>
              <a:tblPr>
                <a:noFill/>
                <a:tableStyleId>{6118A392-2C14-4CCA-B891-7089FF064C52}</a:tableStyleId>
              </a:tblPr>
              <a:tblGrid>
                <a:gridCol w="49557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95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900" b="1" u="none" strike="noStrike" cap="none" dirty="0">
                          <a:solidFill>
                            <a:schemeClr val="bg1"/>
                          </a:solidFill>
                          <a:latin typeface="+mn-lt"/>
                          <a:ea typeface="Roboto" panose="02000000000000000000" pitchFamily="2" charset="0"/>
                        </a:rPr>
                        <a:t>Description</a:t>
                      </a:r>
                      <a:endParaRPr sz="900" b="1" u="none" strike="noStrike" cap="none" dirty="0">
                        <a:solidFill>
                          <a:schemeClr val="bg1"/>
                        </a:solidFill>
                        <a:latin typeface="+mn-lt"/>
                        <a:ea typeface="Roboto" panose="02000000000000000000" pitchFamily="2" charset="0"/>
                      </a:endParaRPr>
                    </a:p>
                  </a:txBody>
                  <a:tcPr marL="68575" marR="68575" marT="68575" marB="68575">
                    <a:solidFill>
                      <a:schemeClr val="accent4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506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  <a:tabLst/>
                        <a:defRPr/>
                      </a:pPr>
                      <a:r>
                        <a:rPr lang="en-US" sz="900" b="0" u="none" strike="noStrike" cap="none" dirty="0">
                          <a:latin typeface="+mn-lt"/>
                          <a:ea typeface="Roboto" panose="02000000000000000000" pitchFamily="2" charset="0"/>
                          <a:cs typeface="Arial"/>
                        </a:rPr>
                        <a:t>O2 Concentrator: </a:t>
                      </a:r>
                      <a:r>
                        <a:rPr lang="en-CA" sz="900" dirty="0">
                          <a:latin typeface="+mn-lt"/>
                          <a:ea typeface="Roboto" panose="02000000000000000000" pitchFamily="2" charset="0"/>
                        </a:rPr>
                        <a:t>Simple, reliable design (zeolite-based PSA system). Flexible, open source, using off-the-shelf materials</a:t>
                      </a:r>
                      <a:endParaRPr lang="en-US" sz="900" b="0" dirty="0">
                        <a:latin typeface="+mn-lt"/>
                        <a:ea typeface="Roboto" panose="02000000000000000000" pitchFamily="2" charset="0"/>
                        <a:sym typeface="Arial"/>
                      </a:endParaRPr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952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u="none" strike="noStrike" cap="none" dirty="0">
                          <a:solidFill>
                            <a:schemeClr val="bg1"/>
                          </a:solidFill>
                          <a:latin typeface="+mn-lt"/>
                          <a:ea typeface="Roboto" panose="02000000000000000000" pitchFamily="2" charset="0"/>
                          <a:cs typeface="Arial"/>
                        </a:rPr>
                        <a:t>Differentiators</a:t>
                      </a:r>
                    </a:p>
                  </a:txBody>
                  <a:tcPr marL="68575" marR="68575" marT="68575" marB="68575">
                    <a:solidFill>
                      <a:schemeClr val="accent4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528584"/>
                  </a:ext>
                </a:extLst>
              </a:tr>
              <a:tr h="2182089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>
                          <a:latin typeface="+mn-lt"/>
                          <a:ea typeface="Roboto" panose="02000000000000000000" pitchFamily="2" charset="0"/>
                        </a:rPr>
                        <a:t>Very low cost (aspirational target = $250 for 15 liters/min @ 90%) – current BOM cost range on prototypes have been $260-450 with retail ordered parts and components (</a:t>
                      </a:r>
                      <a:r>
                        <a:rPr lang="en-CA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Roboto" panose="02000000000000000000" pitchFamily="2" charset="0"/>
                          <a:cs typeface="Arial"/>
                          <a:sym typeface="Arial"/>
                        </a:rPr>
                        <a:t>not including cost of compressor and oxygen sensor)</a:t>
                      </a:r>
                      <a:endParaRPr lang="en-US" sz="900" u="none" strike="noStrike" cap="none" dirty="0">
                        <a:latin typeface="+mn-lt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u="none" strike="noStrike" cap="none" dirty="0">
                          <a:latin typeface="+mn-lt"/>
                          <a:ea typeface="Roboto" panose="02000000000000000000" pitchFamily="2" charset="0"/>
                          <a:cs typeface="Arial"/>
                          <a:sym typeface="Arial"/>
                        </a:rPr>
                        <a:t>Safety &amp; Usability: Detect all failure scenarios, User experience and maintainability. Clear, actionable error messages, Alarm sensors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u="none" strike="noStrike" cap="none" dirty="0">
                          <a:latin typeface="+mn-lt"/>
                          <a:ea typeface="Roboto" panose="02000000000000000000" pitchFamily="2" charset="0"/>
                          <a:cs typeface="Arial"/>
                          <a:sym typeface="Arial"/>
                        </a:rPr>
                        <a:t>Self-regulating: Patient sensor/data feedback loop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>
                          <a:latin typeface="+mn-lt"/>
                          <a:ea typeface="Roboto" panose="02000000000000000000" pitchFamily="2" charset="0"/>
                        </a:rPr>
                        <a:t>Touch screen for diagnostic messages, medical-grade buzzer, large 2.8" LED screen, localizable messages in any locale/character set 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>
                          <a:latin typeface="+mn-lt"/>
                          <a:ea typeface="Roboto" panose="02000000000000000000" pitchFamily="2" charset="0"/>
                        </a:rPr>
                        <a:t>Open source, modular PCB design. Works with a variety of sensors 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>
                          <a:latin typeface="+mn-lt"/>
                          <a:ea typeface="Roboto" panose="02000000000000000000" pitchFamily="2" charset="0"/>
                        </a:rPr>
                        <a:t>Self-tuning: valve timing, timing adapts in changes in temperature, variations in physical dimensions, zeolite age, auto-adjusts to changes in compressed air input pressure, machine learning.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>
                          <a:latin typeface="+mn-lt"/>
                          <a:ea typeface="Roboto" panose="02000000000000000000" pitchFamily="2" charset="0"/>
                        </a:rPr>
                        <a:t>Integration with SpO2 oximeter Bluetooth sensor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>
                          <a:latin typeface="+mn-lt"/>
                          <a:ea typeface="Roboto" panose="02000000000000000000" pitchFamily="2" charset="0"/>
                        </a:rPr>
                        <a:t>Cloud data integration for patient monitoring 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CA" sz="900" dirty="0">
                          <a:latin typeface="+mn-lt"/>
                          <a:ea typeface="Roboto" panose="02000000000000000000" pitchFamily="2" charset="0"/>
                        </a:rPr>
                        <a:t>Built-in compressor, self contained enclosure – humidity and filtering, optimized airflow, thermals/cooling and noise reduction</a:t>
                      </a:r>
                      <a:endParaRPr lang="en-US" sz="900" u="none" strike="noStrike" cap="none" dirty="0">
                        <a:latin typeface="+mn-lt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2482125272"/>
                  </a:ext>
                </a:extLst>
              </a:tr>
              <a:tr h="269520">
                <a:tc>
                  <a:txBody>
                    <a:bodyPr/>
                    <a:lstStyle/>
                    <a:p>
                      <a:pPr marL="0" lvl="0" indent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None/>
                      </a:pPr>
                      <a:r>
                        <a:rPr lang="en-US" sz="900" b="1" u="none" strike="noStrike" cap="none" dirty="0">
                          <a:solidFill>
                            <a:schemeClr val="bg1"/>
                          </a:solidFill>
                          <a:latin typeface="+mn-lt"/>
                          <a:ea typeface="Roboto" panose="02000000000000000000" pitchFamily="2" charset="0"/>
                          <a:cs typeface="Arial"/>
                        </a:rPr>
                        <a:t>Target: Product Quality Standards and Prototype Readiness </a:t>
                      </a:r>
                    </a:p>
                  </a:txBody>
                  <a:tcPr marL="68575" marR="68575" marT="68575" marB="68575">
                    <a:solidFill>
                      <a:schemeClr val="accent4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9497071"/>
                  </a:ext>
                </a:extLst>
              </a:tr>
              <a:tr h="513426">
                <a:tc>
                  <a:txBody>
                    <a:bodyPr/>
                    <a:lstStyle/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u="none" strike="noStrike" cap="none" dirty="0">
                          <a:latin typeface="+mn-lt"/>
                          <a:ea typeface="Roboto" panose="02000000000000000000" pitchFamily="2" charset="0"/>
                          <a:cs typeface="Arial"/>
                        </a:rPr>
                        <a:t>Compatible and adaptable with the Indian Supply Chain driven BOM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u="none" strike="noStrike" cap="none" dirty="0">
                          <a:latin typeface="+mn-lt"/>
                          <a:ea typeface="Roboto" panose="02000000000000000000" pitchFamily="2" charset="0"/>
                          <a:cs typeface="Arial"/>
                        </a:rPr>
                        <a:t>Compliant with new Indian Govt. guidelines on O2 Concentrator Feature sets</a:t>
                      </a:r>
                    </a:p>
                    <a:p>
                      <a:pPr marL="171450" marR="0" lvl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900" u="none" strike="noStrike" cap="none" dirty="0">
                          <a:latin typeface="+mn-lt"/>
                          <a:ea typeface="Roboto" panose="02000000000000000000" pitchFamily="2" charset="0"/>
                          <a:cs typeface="Arial"/>
                        </a:rPr>
                        <a:t>Can be assembled in a lead time of 4-5 hours </a:t>
                      </a:r>
                      <a:r>
                        <a:rPr lang="en-CA" sz="9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Roboto" panose="02000000000000000000" pitchFamily="2" charset="0"/>
                          <a:cs typeface="Arial"/>
                          <a:sym typeface="Arial"/>
                        </a:rPr>
                        <a:t>given availability of parts</a:t>
                      </a:r>
                      <a:endParaRPr lang="en-US" sz="900" u="none" strike="noStrike" cap="none" dirty="0">
                        <a:latin typeface="+mn-lt"/>
                        <a:ea typeface="Roboto" panose="02000000000000000000" pitchFamily="2" charset="0"/>
                        <a:cs typeface="Arial"/>
                      </a:endParaRPr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750553195"/>
                  </a:ext>
                </a:extLst>
              </a:tr>
            </a:tbl>
          </a:graphicData>
        </a:graphic>
      </p:graphicFrame>
      <p:pic>
        <p:nvPicPr>
          <p:cNvPr id="4" name="Picture 3" descr="A picture containing floor, orange&#10;&#10;Description automatically generated">
            <a:extLst>
              <a:ext uri="{FF2B5EF4-FFF2-40B4-BE49-F238E27FC236}">
                <a16:creationId xmlns:a16="http://schemas.microsoft.com/office/drawing/2014/main" id="{1720BFE3-2464-3246-9DBF-5C614EE3B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894" y="955469"/>
            <a:ext cx="1476282" cy="1406979"/>
          </a:xfrm>
          <a:prstGeom prst="rect">
            <a:avLst/>
          </a:prstGeom>
        </p:spPr>
      </p:pic>
      <p:pic>
        <p:nvPicPr>
          <p:cNvPr id="6" name="Picture 5" descr="A picture containing orange&#10;&#10;Description automatically generated">
            <a:extLst>
              <a:ext uri="{FF2B5EF4-FFF2-40B4-BE49-F238E27FC236}">
                <a16:creationId xmlns:a16="http://schemas.microsoft.com/office/drawing/2014/main" id="{F0CDD205-6B68-C844-8FB4-631D37C1A5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1395" y="955469"/>
            <a:ext cx="1335405" cy="1396356"/>
          </a:xfrm>
          <a:prstGeom prst="rect">
            <a:avLst/>
          </a:prstGeom>
        </p:spPr>
      </p:pic>
      <p:pic>
        <p:nvPicPr>
          <p:cNvPr id="8" name="Picture 7" descr="A picture containing text, person, hand, watch&#10;&#10;Description automatically generated">
            <a:extLst>
              <a:ext uri="{FF2B5EF4-FFF2-40B4-BE49-F238E27FC236}">
                <a16:creationId xmlns:a16="http://schemas.microsoft.com/office/drawing/2014/main" id="{FFFC09F0-A791-2945-ADD1-00BEDDF505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950"/>
          <a:stretch/>
        </p:blipFill>
        <p:spPr>
          <a:xfrm>
            <a:off x="7351395" y="2480622"/>
            <a:ext cx="1335405" cy="1312891"/>
          </a:xfrm>
          <a:prstGeom prst="rect">
            <a:avLst/>
          </a:prstGeom>
        </p:spPr>
      </p:pic>
      <p:pic>
        <p:nvPicPr>
          <p:cNvPr id="10" name="Picture 9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738D6FA8-8F2D-7146-A1D0-B274843868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06894" y="3922311"/>
            <a:ext cx="1490235" cy="1067806"/>
          </a:xfrm>
          <a:prstGeom prst="rect">
            <a:avLst/>
          </a:prstGeom>
        </p:spPr>
      </p:pic>
      <p:pic>
        <p:nvPicPr>
          <p:cNvPr id="7" name="Picture 6" descr="A picture containing indoor, cluttered, messy&#10;&#10;Description automatically generated">
            <a:extLst>
              <a:ext uri="{FF2B5EF4-FFF2-40B4-BE49-F238E27FC236}">
                <a16:creationId xmlns:a16="http://schemas.microsoft.com/office/drawing/2014/main" id="{A05E7F9F-A673-FB45-B768-3894CE8A7C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06894" y="2485934"/>
            <a:ext cx="1476282" cy="1312891"/>
          </a:xfrm>
          <a:prstGeom prst="rect">
            <a:avLst/>
          </a:prstGeom>
        </p:spPr>
      </p:pic>
      <p:pic>
        <p:nvPicPr>
          <p:cNvPr id="11" name="Picture 10" descr="A picture containing text, orange&#10;&#10;Description automatically generated">
            <a:extLst>
              <a:ext uri="{FF2B5EF4-FFF2-40B4-BE49-F238E27FC236}">
                <a16:creationId xmlns:a16="http://schemas.microsoft.com/office/drawing/2014/main" id="{01AEFB24-DD8D-B14B-AD30-31077B53B59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-958" t="14978" r="958" b="15871"/>
          <a:stretch/>
        </p:blipFill>
        <p:spPr>
          <a:xfrm>
            <a:off x="7351396" y="3922311"/>
            <a:ext cx="1335404" cy="1089414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86A63986-24D9-4A09-BF83-D3E1257ACA9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1402"/>
          <a:stretch/>
        </p:blipFill>
        <p:spPr>
          <a:xfrm>
            <a:off x="8357081" y="22264"/>
            <a:ext cx="786919" cy="77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58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9"/>
          <p:cNvSpPr txBox="1">
            <a:spLocks noGrp="1"/>
          </p:cNvSpPr>
          <p:nvPr>
            <p:ph type="title"/>
          </p:nvPr>
        </p:nvSpPr>
        <p:spPr>
          <a:xfrm>
            <a:off x="366767" y="248730"/>
            <a:ext cx="785552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Project Apollo</a:t>
            </a:r>
            <a:br>
              <a:rPr lang="en-US" dirty="0">
                <a:solidFill>
                  <a:schemeClr val="tx1"/>
                </a:solidFill>
                <a:latin typeface="+mj-lt"/>
              </a:rPr>
            </a:br>
            <a:r>
              <a:rPr lang="en-US" sz="2000" b="1" dirty="0">
                <a:solidFill>
                  <a:schemeClr val="accent5"/>
                </a:solidFill>
                <a:latin typeface="+mj-lt"/>
                <a:ea typeface="Roboto" panose="02000000000000000000" pitchFamily="2" charset="0"/>
              </a:rPr>
              <a:t>Partners, collaborators</a:t>
            </a:r>
            <a:br>
              <a:rPr lang="en-US" dirty="0">
                <a:solidFill>
                  <a:schemeClr val="tx1"/>
                </a:solidFill>
                <a:latin typeface="+mj-lt"/>
              </a:rPr>
            </a:b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9477AAEC-E604-2749-9A6E-DE5594E75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3623" y="2975739"/>
            <a:ext cx="1362954" cy="1362954"/>
          </a:xfrm>
          <a:prstGeom prst="rect">
            <a:avLst/>
          </a:prstGeom>
        </p:spPr>
      </p:pic>
      <p:pic>
        <p:nvPicPr>
          <p:cNvPr id="8" name="Picture 7" descr="Text&#10;&#10;Description automatically generated with medium confidence">
            <a:extLst>
              <a:ext uri="{FF2B5EF4-FFF2-40B4-BE49-F238E27FC236}">
                <a16:creationId xmlns:a16="http://schemas.microsoft.com/office/drawing/2014/main" id="{36AB43C4-A184-D14A-8158-1BDE3D8CC5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3909" y="1593445"/>
            <a:ext cx="1414463" cy="1131570"/>
          </a:xfrm>
          <a:prstGeom prst="rect">
            <a:avLst/>
          </a:prstGeom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84990561-35FD-0843-8DA5-DBE9471CFE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8127" y="3367644"/>
            <a:ext cx="2480553" cy="892999"/>
          </a:xfrm>
          <a:prstGeom prst="rect">
            <a:avLst/>
          </a:prstGeom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2A978354-87D5-C444-B30A-676007BCC7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5437" y="1470230"/>
            <a:ext cx="1538186" cy="15381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14C09C-5BB9-4BCB-B328-17CD5DEFC9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7493" y="1890036"/>
            <a:ext cx="1902456" cy="6817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9B11A7-6AFD-4274-863F-53BBF8307A0D}"/>
              </a:ext>
            </a:extLst>
          </p:cNvPr>
          <p:cNvSpPr txBox="1"/>
          <p:nvPr/>
        </p:nvSpPr>
        <p:spPr>
          <a:xfrm>
            <a:off x="4978148" y="4090738"/>
            <a:ext cx="17114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Microsoft Garage</a:t>
            </a:r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3F160AB6-B045-4BC0-A666-09309565DBF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402"/>
          <a:stretch/>
        </p:blipFill>
        <p:spPr>
          <a:xfrm>
            <a:off x="8357081" y="22264"/>
            <a:ext cx="786919" cy="77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140451"/>
      </p:ext>
    </p:extLst>
  </p:cSld>
  <p:clrMapOvr>
    <a:masterClrMapping/>
  </p:clrMapOvr>
</p:sld>
</file>

<file path=ppt/theme/theme1.xml><?xml version="1.0" encoding="utf-8"?>
<a:theme xmlns:a="http://schemas.openxmlformats.org/drawingml/2006/main" name="Helpfu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202B41"/>
      </a:accent1>
      <a:accent2>
        <a:srgbClr val="32415C"/>
      </a:accent2>
      <a:accent3>
        <a:srgbClr val="395370"/>
      </a:accent3>
      <a:accent4>
        <a:srgbClr val="99F55D"/>
      </a:accent4>
      <a:accent5>
        <a:srgbClr val="42A42B"/>
      </a:accent5>
      <a:accent6>
        <a:srgbClr val="D8E5B8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E08199CB1D14849BE4068CB1F1B3B7E" ma:contentTypeVersion="3" ma:contentTypeDescription="Create a new document." ma:contentTypeScope="" ma:versionID="c108fe0684b218598cf4dce666609ed0">
  <xsd:schema xmlns:xsd="http://www.w3.org/2001/XMLSchema" xmlns:xs="http://www.w3.org/2001/XMLSchema" xmlns:p="http://schemas.microsoft.com/office/2006/metadata/properties" xmlns:ns2="7b7c7ff5-0121-49c1-9d64-d1de9f1ef1d9" targetNamespace="http://schemas.microsoft.com/office/2006/metadata/properties" ma:root="true" ma:fieldsID="998b5ed00a9513266eb9530b477aedd4" ns2:_="">
    <xsd:import namespace="7b7c7ff5-0121-49c1-9d64-d1de9f1ef1d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7c7ff5-0121-49c1-9d64-d1de9f1ef1d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C2B1DF-6ECD-4870-9720-776EB87C64C5}">
  <ds:schemaRefs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schemas.microsoft.com/office/2006/metadata/properties"/>
    <ds:schemaRef ds:uri="7b7c7ff5-0121-49c1-9d64-d1de9f1ef1d9"/>
  </ds:schemaRefs>
</ds:datastoreItem>
</file>

<file path=customXml/itemProps2.xml><?xml version="1.0" encoding="utf-8"?>
<ds:datastoreItem xmlns:ds="http://schemas.openxmlformats.org/officeDocument/2006/customXml" ds:itemID="{457ECD18-F82C-4956-A044-7AEF0C78F34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C28C739-1C18-4FDA-A1F6-B00E2EFD8066}">
  <ds:schemaRefs>
    <ds:schemaRef ds:uri="7b7c7ff5-0121-49c1-9d64-d1de9f1ef1d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3335</TotalTime>
  <Words>540</Words>
  <Application>Microsoft Office PowerPoint</Application>
  <PresentationFormat>On-screen Show (16:9)</PresentationFormat>
  <Paragraphs>59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Roboto</vt:lpstr>
      <vt:lpstr>Helpful</vt:lpstr>
      <vt:lpstr>PowerPoint Presentation</vt:lpstr>
      <vt:lpstr>PowerPoint Presentation</vt:lpstr>
      <vt:lpstr>PowerPoint Presentation</vt:lpstr>
      <vt:lpstr>Project Apollo – conclusions</vt:lpstr>
      <vt:lpstr>Project Apollo Partners, collaborators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Presentation</dc:title>
  <dc:creator>Andy Arluk</dc:creator>
  <cp:lastModifiedBy>Adi Oltean</cp:lastModifiedBy>
  <cp:revision>302</cp:revision>
  <dcterms:modified xsi:type="dcterms:W3CDTF">2021-05-28T21:50:09Z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0x0101002E08199CB1D14849BE4068CB1F1B3B7E</vt:lpwstr>
  </property>
</Properties>
</file>

<file path=docProps/thumbnail.jpeg>
</file>